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317" r:id="rId3"/>
    <p:sldId id="302" r:id="rId4"/>
    <p:sldId id="304" r:id="rId5"/>
    <p:sldId id="305" r:id="rId6"/>
    <p:sldId id="307" r:id="rId7"/>
    <p:sldId id="308" r:id="rId8"/>
    <p:sldId id="328" r:id="rId9"/>
    <p:sldId id="329" r:id="rId10"/>
    <p:sldId id="330" r:id="rId11"/>
    <p:sldId id="331" r:id="rId12"/>
    <p:sldId id="332" r:id="rId13"/>
    <p:sldId id="346" r:id="rId14"/>
    <p:sldId id="348" r:id="rId15"/>
    <p:sldId id="333" r:id="rId16"/>
    <p:sldId id="334" r:id="rId17"/>
    <p:sldId id="335" r:id="rId18"/>
    <p:sldId id="336" r:id="rId19"/>
    <p:sldId id="337" r:id="rId20"/>
    <p:sldId id="338" r:id="rId21"/>
    <p:sldId id="351" r:id="rId22"/>
    <p:sldId id="341" r:id="rId23"/>
    <p:sldId id="342" r:id="rId24"/>
    <p:sldId id="343" r:id="rId25"/>
    <p:sldId id="344" r:id="rId26"/>
    <p:sldId id="34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1034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E9E4C8F-9F0F-4D28-BFEF-82A4EB02425D}" type="datetimeFigureOut">
              <a:rPr lang="zh-CN" altLang="en-US" smtClean="0"/>
              <a:pPr/>
              <a:t>2021/3/8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F9C0F00-CBE5-44BE-8FE9-8B01A484CF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cience.cn/people/yiwangszu/index.html" TargetMode="External"/><Relationship Id="rId2" Type="http://schemas.openxmlformats.org/officeDocument/2006/relationships/hyperlink" Target="http://nhpcc.szu.edu.cn/wangy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3192" y="996463"/>
            <a:ext cx="10363200" cy="1829761"/>
          </a:xfrm>
        </p:spPr>
        <p:txBody>
          <a:bodyPr/>
          <a:lstStyle/>
          <a:p>
            <a:r>
              <a:rPr lang="zh-CN" altLang="en-US" dirty="0"/>
              <a:t>计算机系统（二）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计算机与软件学院  王毅</a:t>
            </a:r>
            <a:endParaRPr lang="en-US" altLang="zh-CN" dirty="0"/>
          </a:p>
          <a:p>
            <a:r>
              <a:rPr lang="en-US" altLang="zh-CN" dirty="0"/>
              <a:t>yiwang@szu.edu.cn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968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481330"/>
            <a:ext cx="10972800" cy="716748"/>
          </a:xfrm>
        </p:spPr>
        <p:txBody>
          <a:bodyPr/>
          <a:lstStyle/>
          <a:p>
            <a:r>
              <a:rPr lang="zh-CN" altLang="en-US" dirty="0"/>
              <a:t>答疑时间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答疑</a:t>
            </a:r>
          </a:p>
        </p:txBody>
      </p:sp>
      <p:sp>
        <p:nvSpPr>
          <p:cNvPr id="12" name="内容占位符 1"/>
          <p:cNvSpPr txBox="1">
            <a:spLocks/>
          </p:cNvSpPr>
          <p:nvPr/>
        </p:nvSpPr>
        <p:spPr>
          <a:xfrm>
            <a:off x="635992" y="2043978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上课前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638928" y="2539266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下课后</a:t>
            </a:r>
          </a:p>
        </p:txBody>
      </p:sp>
      <p:sp>
        <p:nvSpPr>
          <p:cNvPr id="15" name="内容占位符 1"/>
          <p:cNvSpPr txBox="1">
            <a:spLocks/>
          </p:cNvSpPr>
          <p:nvPr/>
        </p:nvSpPr>
        <p:spPr>
          <a:xfrm>
            <a:off x="641864" y="3008178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en-US" altLang="zh-CN" dirty="0"/>
              <a:t>OR   </a:t>
            </a:r>
            <a:r>
              <a:rPr lang="zh-CN" altLang="en-US" dirty="0"/>
              <a:t>提前预约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621328" y="3822938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答疑注意事项</a:t>
            </a: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647720" y="4385586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问题是什么？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内容占位符 1"/>
          <p:cNvSpPr txBox="1">
            <a:spLocks/>
          </p:cNvSpPr>
          <p:nvPr/>
        </p:nvSpPr>
        <p:spPr>
          <a:xfrm>
            <a:off x="650656" y="4880874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你的解决方案是什么？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/>
      <p:bldP spid="13" grpId="0"/>
      <p:bldP spid="15" grpId="0"/>
      <p:bldP spid="16" grpId="0" build="p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83545"/>
            <a:ext cx="10972800" cy="584863"/>
          </a:xfrm>
        </p:spPr>
        <p:txBody>
          <a:bodyPr/>
          <a:lstStyle/>
          <a:p>
            <a:r>
              <a:rPr lang="zh-CN" altLang="en-US" dirty="0"/>
              <a:t>欢迎各位同学随时对课程内容提出宝贵意见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课程优化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12536" y="2495345"/>
            <a:ext cx="10972800" cy="5848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初步计划</a:t>
            </a:r>
            <a:r>
              <a:rPr lang="en-US" altLang="zh-CN" dirty="0"/>
              <a:t>6</a:t>
            </a:r>
            <a:r>
              <a:rPr lang="zh-CN" altLang="en-US" dirty="0"/>
              <a:t>月初派发一次调查问卷</a:t>
            </a:r>
          </a:p>
        </p:txBody>
      </p:sp>
    </p:spTree>
    <p:extLst>
      <p:ext uri="{BB962C8B-B14F-4D97-AF65-F5344CB8AC3E}">
        <p14:creationId xmlns:p14="http://schemas.microsoft.com/office/powerpoint/2010/main" val="386213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任课教师简介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12536" y="1417527"/>
            <a:ext cx="10972800" cy="63761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</a:pPr>
            <a:r>
              <a:rPr lang="zh-CN" altLang="en-US" dirty="0"/>
              <a:t>教育经历：</a:t>
            </a:r>
          </a:p>
        </p:txBody>
      </p:sp>
      <p:sp>
        <p:nvSpPr>
          <p:cNvPr id="2" name="矩形 1"/>
          <p:cNvSpPr/>
          <p:nvPr/>
        </p:nvSpPr>
        <p:spPr>
          <a:xfrm>
            <a:off x="979712" y="2032225"/>
            <a:ext cx="7354389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2008.08</a:t>
            </a:r>
            <a:r>
              <a:rPr lang="zh-CN" altLang="en-US" sz="2200" dirty="0"/>
              <a:t>～</a:t>
            </a:r>
            <a:r>
              <a:rPr lang="en-US" altLang="zh-CN" sz="2200" dirty="0"/>
              <a:t>2011.09   </a:t>
            </a:r>
            <a:r>
              <a:rPr lang="zh-CN" altLang="en-US" sz="2200" dirty="0"/>
              <a:t>香港理工大学        博士</a:t>
            </a:r>
            <a:endParaRPr lang="en-US" altLang="zh-CN" sz="2200" dirty="0"/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2005.09</a:t>
            </a:r>
            <a:r>
              <a:rPr lang="zh-CN" altLang="en-US" sz="2200" dirty="0"/>
              <a:t>～</a:t>
            </a:r>
            <a:r>
              <a:rPr lang="en-US" altLang="zh-CN" sz="2200" dirty="0"/>
              <a:t>2008.07   </a:t>
            </a:r>
            <a:r>
              <a:rPr lang="zh-CN" altLang="en-US" sz="2200" dirty="0"/>
              <a:t>哈尔滨工业大学     硕士</a:t>
            </a:r>
            <a:endParaRPr lang="en-US" altLang="zh-CN" sz="2200" dirty="0"/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2001.09</a:t>
            </a:r>
            <a:r>
              <a:rPr lang="zh-CN" altLang="en-US" sz="2200" dirty="0"/>
              <a:t>～</a:t>
            </a:r>
            <a:r>
              <a:rPr lang="en-US" altLang="zh-CN" sz="2200" dirty="0"/>
              <a:t>2005.07   </a:t>
            </a:r>
            <a:r>
              <a:rPr lang="zh-CN" altLang="en-US" sz="2200" dirty="0"/>
              <a:t>哈尔滨工业大学     学士</a:t>
            </a:r>
          </a:p>
        </p:txBody>
      </p:sp>
      <p:sp>
        <p:nvSpPr>
          <p:cNvPr id="19" name="内容占位符 1"/>
          <p:cNvSpPr txBox="1">
            <a:spLocks/>
          </p:cNvSpPr>
          <p:nvPr/>
        </p:nvSpPr>
        <p:spPr>
          <a:xfrm>
            <a:off x="608180" y="3640403"/>
            <a:ext cx="10972800" cy="63761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</a:pPr>
            <a:r>
              <a:rPr lang="zh-CN" altLang="en-US" dirty="0"/>
              <a:t>工作经历：</a:t>
            </a:r>
          </a:p>
        </p:txBody>
      </p:sp>
      <p:sp>
        <p:nvSpPr>
          <p:cNvPr id="5" name="矩形 4"/>
          <p:cNvSpPr/>
          <p:nvPr/>
        </p:nvSpPr>
        <p:spPr>
          <a:xfrm>
            <a:off x="979710" y="4298917"/>
            <a:ext cx="10135330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2011.09</a:t>
            </a:r>
            <a:r>
              <a:rPr lang="zh-CN" altLang="en-US" sz="2200" dirty="0"/>
              <a:t>～</a:t>
            </a:r>
            <a:r>
              <a:rPr lang="en-US" altLang="zh-CN" sz="2200" dirty="0"/>
              <a:t>2014.05   </a:t>
            </a:r>
            <a:r>
              <a:rPr lang="zh-CN" altLang="en-US" sz="2200" dirty="0"/>
              <a:t>香港理工大学          博士后研究员</a:t>
            </a:r>
            <a:endParaRPr lang="en-US" altLang="zh-CN" sz="2200" dirty="0"/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2011.02</a:t>
            </a:r>
            <a:r>
              <a:rPr lang="zh-CN" altLang="en-US" sz="2200" dirty="0"/>
              <a:t>～</a:t>
            </a:r>
            <a:r>
              <a:rPr lang="en-US" altLang="zh-CN" sz="2200" dirty="0"/>
              <a:t>2011.08   </a:t>
            </a:r>
            <a:r>
              <a:rPr lang="zh-CN" altLang="en-US" sz="2200" dirty="0"/>
              <a:t>美国加利福尼亚大学欧文分校      访问学者</a:t>
            </a:r>
            <a:endParaRPr lang="en-US" altLang="zh-CN" sz="2200" dirty="0"/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200" dirty="0"/>
              <a:t>2006.08</a:t>
            </a:r>
            <a:r>
              <a:rPr lang="zh-CN" altLang="en-US" sz="2200" dirty="0"/>
              <a:t>～</a:t>
            </a:r>
            <a:r>
              <a:rPr lang="en-US" altLang="zh-CN" sz="2200" dirty="0"/>
              <a:t>2007.08   </a:t>
            </a:r>
            <a:r>
              <a:rPr lang="zh-CN" altLang="en-US" sz="2200" dirty="0"/>
              <a:t>瑞士苏黎世飞利浦</a:t>
            </a:r>
            <a:r>
              <a:rPr lang="en-US" altLang="zh-CN" sz="2200" dirty="0"/>
              <a:t>(PHILIPS)</a:t>
            </a:r>
            <a:r>
              <a:rPr lang="zh-CN" altLang="en-US" sz="2200" dirty="0"/>
              <a:t>公司    应用工程师 </a:t>
            </a:r>
          </a:p>
        </p:txBody>
      </p:sp>
    </p:spTree>
    <p:extLst>
      <p:ext uri="{BB962C8B-B14F-4D97-AF65-F5344CB8AC3E}">
        <p14:creationId xmlns:p14="http://schemas.microsoft.com/office/powerpoint/2010/main" val="42960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任课教师简介</a:t>
            </a:r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603572" y="1449829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研究领域：</a:t>
            </a: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743568" y="2421598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操作系统 </a:t>
            </a:r>
            <a:r>
              <a:rPr lang="en-US" altLang="zh-CN" dirty="0">
                <a:sym typeface="Wingdings" pitchFamily="2" charset="2"/>
              </a:rPr>
              <a:t>  </a:t>
            </a:r>
            <a:r>
              <a:rPr lang="zh-CN" altLang="en-US" dirty="0"/>
              <a:t>实时系统与嵌入式系统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多核系统任务调度</a:t>
            </a:r>
            <a:endParaRPr lang="zh-CN" altLang="en-US" dirty="0"/>
          </a:p>
        </p:txBody>
      </p:sp>
      <p:sp>
        <p:nvSpPr>
          <p:cNvPr id="18" name="内容占位符 1"/>
          <p:cNvSpPr txBox="1">
            <a:spLocks/>
          </p:cNvSpPr>
          <p:nvPr/>
        </p:nvSpPr>
        <p:spPr>
          <a:xfrm>
            <a:off x="733788" y="1983112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计算机系统结构 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 </a:t>
            </a:r>
            <a:r>
              <a:rPr lang="zh-CN" altLang="en-US" dirty="0"/>
              <a:t>存储系统 </a:t>
            </a:r>
            <a:r>
              <a:rPr lang="en-US" altLang="zh-CN" dirty="0">
                <a:sym typeface="Wingdings" panose="05000000000000000000" pitchFamily="2" charset="2"/>
              </a:rPr>
              <a:t>  </a:t>
            </a:r>
            <a:r>
              <a:rPr lang="zh-CN" altLang="en-US" dirty="0">
                <a:sym typeface="Wingdings" panose="05000000000000000000" pitchFamily="2" charset="2"/>
              </a:rPr>
              <a:t>非易失性存储器</a:t>
            </a:r>
            <a:endParaRPr lang="zh-CN" altLang="en-US" dirty="0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CBD16617-7352-447F-AF01-A7F6BD495F91}"/>
              </a:ext>
            </a:extLst>
          </p:cNvPr>
          <p:cNvSpPr txBox="1">
            <a:spLocks/>
          </p:cNvSpPr>
          <p:nvPr/>
        </p:nvSpPr>
        <p:spPr>
          <a:xfrm>
            <a:off x="737103" y="3099608"/>
            <a:ext cx="10972800" cy="23345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en-US" altLang="zh-CN" dirty="0"/>
              <a:t>CCF </a:t>
            </a:r>
            <a:r>
              <a:rPr lang="zh-CN" altLang="en-US" dirty="0"/>
              <a:t>体系结构专委会</a:t>
            </a:r>
            <a:endParaRPr lang="en-US" altLang="zh-CN" dirty="0"/>
          </a:p>
          <a:p>
            <a:pPr lvl="1"/>
            <a:r>
              <a:rPr lang="en-US" altLang="zh-CN" dirty="0"/>
              <a:t>CCF </a:t>
            </a:r>
            <a:r>
              <a:rPr lang="zh-CN" altLang="en-US" dirty="0"/>
              <a:t>信息存储系统专委会</a:t>
            </a:r>
            <a:endParaRPr lang="en-US" altLang="zh-CN" dirty="0"/>
          </a:p>
          <a:p>
            <a:pPr lvl="1"/>
            <a:r>
              <a:rPr lang="en-US" altLang="zh-CN" dirty="0"/>
              <a:t>CCF </a:t>
            </a:r>
            <a:r>
              <a:rPr lang="zh-CN" altLang="en-US" dirty="0"/>
              <a:t>嵌入式系统专委会 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F7890A21-1499-4C36-97E7-44161B4AF9B1}"/>
              </a:ext>
            </a:extLst>
          </p:cNvPr>
          <p:cNvSpPr txBox="1">
            <a:spLocks/>
          </p:cNvSpPr>
          <p:nvPr/>
        </p:nvSpPr>
        <p:spPr>
          <a:xfrm>
            <a:off x="612279" y="4436873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论文：</a:t>
            </a:r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C144386A-5CA5-496D-BAD5-B1F25CD4B292}"/>
              </a:ext>
            </a:extLst>
          </p:cNvPr>
          <p:cNvSpPr txBox="1">
            <a:spLocks/>
          </p:cNvSpPr>
          <p:nvPr/>
        </p:nvSpPr>
        <p:spPr>
          <a:xfrm>
            <a:off x="752275" y="5408642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en-US" altLang="zh-CN" dirty="0"/>
              <a:t>CCF A</a:t>
            </a:r>
            <a:r>
              <a:rPr lang="zh-CN" altLang="en-US" dirty="0"/>
              <a:t>类论文</a:t>
            </a:r>
            <a:r>
              <a:rPr lang="en-US" altLang="zh-CN" dirty="0"/>
              <a:t>30</a:t>
            </a:r>
            <a:r>
              <a:rPr lang="zh-CN" altLang="en-US" dirty="0"/>
              <a:t>篇、</a:t>
            </a:r>
            <a:r>
              <a:rPr lang="en-US" altLang="zh-CN" dirty="0"/>
              <a:t>B</a:t>
            </a:r>
            <a:r>
              <a:rPr lang="zh-CN" altLang="en-US" dirty="0"/>
              <a:t>类论文</a:t>
            </a:r>
            <a:r>
              <a:rPr lang="en-US" altLang="zh-CN" dirty="0"/>
              <a:t>31</a:t>
            </a:r>
            <a:r>
              <a:rPr lang="zh-CN" altLang="en-US" dirty="0"/>
              <a:t>篇、</a:t>
            </a:r>
            <a:r>
              <a:rPr lang="en-US" altLang="zh-CN" dirty="0"/>
              <a:t>C</a:t>
            </a:r>
            <a:r>
              <a:rPr lang="zh-CN" altLang="en-US" dirty="0"/>
              <a:t>类</a:t>
            </a:r>
            <a:r>
              <a:rPr lang="en-US" altLang="zh-CN" dirty="0"/>
              <a:t>14</a:t>
            </a:r>
            <a:r>
              <a:rPr lang="zh-CN" altLang="en-US" dirty="0"/>
              <a:t>篇</a:t>
            </a: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4C196B01-87A1-41B2-9C0E-9A6E86E6B143}"/>
              </a:ext>
            </a:extLst>
          </p:cNvPr>
          <p:cNvSpPr txBox="1">
            <a:spLocks/>
          </p:cNvSpPr>
          <p:nvPr/>
        </p:nvSpPr>
        <p:spPr>
          <a:xfrm>
            <a:off x="742495" y="4970156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en-US" altLang="zh-CN" dirty="0"/>
              <a:t>80</a:t>
            </a:r>
            <a:r>
              <a:rPr lang="zh-CN" altLang="en-US" dirty="0"/>
              <a:t>篇学术论文，</a:t>
            </a:r>
            <a:r>
              <a:rPr lang="en-US" altLang="zh-CN" dirty="0"/>
              <a:t>31</a:t>
            </a:r>
            <a:r>
              <a:rPr lang="zh-CN" altLang="en-US" dirty="0"/>
              <a:t>篇</a:t>
            </a:r>
            <a:r>
              <a:rPr lang="en-US" altLang="zh-CN" dirty="0"/>
              <a:t>IEEE/ACM Transactions</a:t>
            </a:r>
            <a:r>
              <a:rPr lang="zh-CN" altLang="en-US" dirty="0"/>
              <a:t>汇刊论文</a:t>
            </a:r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471B0A74-73A6-4544-90BF-375E5E650549}"/>
              </a:ext>
            </a:extLst>
          </p:cNvPr>
          <p:cNvSpPr txBox="1">
            <a:spLocks/>
          </p:cNvSpPr>
          <p:nvPr/>
        </p:nvSpPr>
        <p:spPr>
          <a:xfrm>
            <a:off x="734856" y="5861490"/>
            <a:ext cx="11698444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en-US" altLang="zh-CN" dirty="0"/>
              <a:t>CCF B</a:t>
            </a:r>
            <a:r>
              <a:rPr lang="zh-CN" altLang="en-US" dirty="0"/>
              <a:t>类论文</a:t>
            </a:r>
            <a:r>
              <a:rPr lang="en-US" altLang="zh-CN" dirty="0"/>
              <a:t>LCTES 2017</a:t>
            </a:r>
            <a:r>
              <a:rPr lang="zh-CN" altLang="en-US" dirty="0"/>
              <a:t>唯一最佳论文，</a:t>
            </a:r>
            <a:r>
              <a:rPr lang="en-US" altLang="zh-CN" dirty="0"/>
              <a:t>ASP-DAC 2015/2020</a:t>
            </a:r>
            <a:r>
              <a:rPr lang="zh-CN" altLang="en-US" dirty="0"/>
              <a:t>最佳论文提名奖</a:t>
            </a:r>
          </a:p>
        </p:txBody>
      </p:sp>
    </p:spTree>
    <p:extLst>
      <p:ext uri="{BB962C8B-B14F-4D97-AF65-F5344CB8AC3E}">
        <p14:creationId xmlns:p14="http://schemas.microsoft.com/office/powerpoint/2010/main" val="12589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2" grpId="0"/>
      <p:bldP spid="13" grpId="0"/>
      <p:bldP spid="14" grpId="0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任课教师简介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12536" y="1417527"/>
            <a:ext cx="10972800" cy="63761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</a:pPr>
            <a:r>
              <a:rPr lang="zh-CN" altLang="en-US" dirty="0"/>
              <a:t>教学经历：</a:t>
            </a:r>
          </a:p>
        </p:txBody>
      </p:sp>
      <p:sp>
        <p:nvSpPr>
          <p:cNvPr id="2" name="矩形 1"/>
          <p:cNvSpPr/>
          <p:nvPr/>
        </p:nvSpPr>
        <p:spPr>
          <a:xfrm>
            <a:off x="979712" y="2032225"/>
            <a:ext cx="10400592" cy="301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000" dirty="0"/>
              <a:t>12</a:t>
            </a:r>
            <a:r>
              <a:rPr lang="zh-CN" altLang="en-US" sz="2000" dirty="0"/>
              <a:t>门次本科课程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Arial" charset="0"/>
              <a:buChar char="•"/>
              <a:defRPr/>
            </a:pPr>
            <a:r>
              <a:rPr lang="zh-CN" altLang="en-US" sz="2000" dirty="0"/>
              <a:t>数字逻辑与数字系统</a:t>
            </a:r>
            <a:r>
              <a:rPr lang="en-US" altLang="zh-CN" sz="2000" dirty="0"/>
              <a:t>×2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Arial" charset="0"/>
              <a:buChar char="•"/>
              <a:defRPr/>
            </a:pPr>
            <a:r>
              <a:rPr lang="zh-CN" altLang="en-US" sz="2000" dirty="0"/>
              <a:t>计算机组成原理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Arial" charset="0"/>
              <a:buChar char="•"/>
              <a:defRPr/>
            </a:pPr>
            <a:r>
              <a:rPr lang="zh-CN" altLang="en-US" sz="2000" dirty="0"/>
              <a:t>计算机基础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Arial" charset="0"/>
              <a:buChar char="•"/>
              <a:defRPr/>
            </a:pPr>
            <a:r>
              <a:rPr lang="zh-CN" altLang="en-US" sz="2000" dirty="0"/>
              <a:t>计算机系统（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/>
              <a:t>×3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Arial" charset="0"/>
              <a:buChar char="•"/>
              <a:defRPr/>
            </a:pPr>
            <a:r>
              <a:rPr lang="zh-CN" altLang="en-US" sz="2000" dirty="0"/>
              <a:t>计算机系统（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×2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DD291D-13E3-409A-B348-697F832DCF74}"/>
              </a:ext>
            </a:extLst>
          </p:cNvPr>
          <p:cNvSpPr txBox="1"/>
          <p:nvPr/>
        </p:nvSpPr>
        <p:spPr>
          <a:xfrm>
            <a:off x="5592477" y="2643621"/>
            <a:ext cx="394239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2013</a:t>
            </a:r>
            <a:r>
              <a:rPr lang="zh-CN" altLang="en-US" dirty="0">
                <a:solidFill>
                  <a:srgbClr val="FF0000"/>
                </a:solidFill>
              </a:rPr>
              <a:t>级：  </a:t>
            </a:r>
            <a:r>
              <a:rPr lang="en-US" altLang="zh-CN" dirty="0">
                <a:solidFill>
                  <a:srgbClr val="FF0000"/>
                </a:solidFill>
              </a:rPr>
              <a:t>0.79%     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  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全院第一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0F89A4-4B4E-4123-8EFC-55D2D8ABB4E1}"/>
              </a:ext>
            </a:extLst>
          </p:cNvPr>
          <p:cNvSpPr txBox="1"/>
          <p:nvPr/>
        </p:nvSpPr>
        <p:spPr>
          <a:xfrm>
            <a:off x="5607192" y="3578934"/>
            <a:ext cx="3781805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2014</a:t>
            </a:r>
            <a:r>
              <a:rPr lang="zh-CN" altLang="en-US" dirty="0"/>
              <a:t>级：  </a:t>
            </a:r>
            <a:r>
              <a:rPr lang="en-US" altLang="zh-CN" dirty="0"/>
              <a:t>0.79%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全院第一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2015</a:t>
            </a:r>
            <a:r>
              <a:rPr lang="zh-CN" altLang="en-US" dirty="0"/>
              <a:t>级：  </a:t>
            </a:r>
            <a:r>
              <a:rPr lang="en-US" altLang="zh-CN" dirty="0"/>
              <a:t>2.31%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2016</a:t>
            </a:r>
            <a:r>
              <a:rPr lang="zh-CN" altLang="en-US" dirty="0"/>
              <a:t>级：  </a:t>
            </a:r>
            <a:r>
              <a:rPr lang="en-US" altLang="zh-CN" dirty="0"/>
              <a:t>1.79%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2017</a:t>
            </a:r>
            <a:r>
              <a:rPr lang="zh-CN" altLang="en-US" dirty="0"/>
              <a:t>级：  </a:t>
            </a:r>
            <a:r>
              <a:rPr lang="en-US" altLang="zh-CN" dirty="0"/>
              <a:t>2.10%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全院第三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BC152C-8401-45C8-BFBA-C039378B9F3A}"/>
              </a:ext>
            </a:extLst>
          </p:cNvPr>
          <p:cNvSpPr txBox="1"/>
          <p:nvPr/>
        </p:nvSpPr>
        <p:spPr>
          <a:xfrm>
            <a:off x="5607193" y="5048372"/>
            <a:ext cx="3927677" cy="92333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2014</a:t>
            </a:r>
            <a:r>
              <a:rPr lang="zh-CN" altLang="en-US" dirty="0"/>
              <a:t>级：  </a:t>
            </a:r>
            <a:r>
              <a:rPr lang="en-US" altLang="zh-CN" dirty="0"/>
              <a:t>1.47%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2015</a:t>
            </a:r>
            <a:r>
              <a:rPr lang="zh-CN" altLang="en-US" dirty="0"/>
              <a:t>级：  </a:t>
            </a:r>
            <a:r>
              <a:rPr lang="en-US" altLang="zh-CN" dirty="0"/>
              <a:t>1.49%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2016</a:t>
            </a:r>
            <a:r>
              <a:rPr lang="zh-CN" altLang="en-US" dirty="0"/>
              <a:t>级：  </a:t>
            </a:r>
            <a:r>
              <a:rPr lang="en-US" altLang="zh-CN" dirty="0"/>
              <a:t>1.82%      </a:t>
            </a:r>
            <a:r>
              <a:rPr lang="en-US" altLang="zh-CN" dirty="0">
                <a:sym typeface="Wingdings" panose="05000000000000000000" pitchFamily="2" charset="2"/>
              </a:rPr>
              <a:t>  </a:t>
            </a:r>
            <a:r>
              <a:rPr lang="zh-CN" altLang="en-US" dirty="0">
                <a:sym typeface="Wingdings" panose="05000000000000000000" pitchFamily="2" charset="2"/>
              </a:rPr>
              <a:t>全院第二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FD3916-C50B-4CA9-9922-A78172A0ECA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54557" y="2828287"/>
            <a:ext cx="1437920" cy="502984"/>
          </a:xfrm>
          <a:prstGeom prst="lin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4D8E24E-6198-4D69-9160-D8DFB3857DA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711148" y="4179099"/>
            <a:ext cx="896044" cy="84788"/>
          </a:xfrm>
          <a:prstGeom prst="lin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2A232EE-11D0-4091-9208-041738B30711}"/>
              </a:ext>
            </a:extLst>
          </p:cNvPr>
          <p:cNvCxnSpPr>
            <a:endCxn id="12" idx="1"/>
          </p:cNvCxnSpPr>
          <p:nvPr/>
        </p:nvCxnSpPr>
        <p:spPr>
          <a:xfrm>
            <a:off x="4631635" y="4784374"/>
            <a:ext cx="975558" cy="725663"/>
          </a:xfrm>
          <a:prstGeom prst="lin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4211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+mj-ea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68430" y="623231"/>
            <a:ext cx="5092795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sz="2400" b="1" i="1" dirty="0">
                <a:latin typeface="+mj-ea"/>
                <a:ea typeface="+mj-ea"/>
              </a:rPr>
              <a:t>2006.8- 2007.8</a:t>
            </a:r>
            <a:r>
              <a:rPr lang="zh-CN" altLang="en-US" sz="2400" b="1" dirty="0">
                <a:latin typeface="+mj-ea"/>
                <a:ea typeface="+mj-ea"/>
              </a:rPr>
              <a:t>，应用工程师</a:t>
            </a:r>
            <a:endParaRPr lang="en-US" sz="2400" b="1" dirty="0">
              <a:latin typeface="+mj-ea"/>
              <a:ea typeface="+mj-ea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zh-CN" altLang="en-US" sz="2400" b="1" dirty="0">
                <a:latin typeface="+mj-ea"/>
                <a:ea typeface="+mj-ea"/>
              </a:rPr>
              <a:t>瑞士苏黎世，飞利浦公司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73" y="480658"/>
            <a:ext cx="3539493" cy="119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PNX4010_4_open_LFB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6" y="2353634"/>
            <a:ext cx="4346249" cy="322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apybara_system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726" y="1994570"/>
            <a:ext cx="5778202" cy="41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71025" y="5658162"/>
            <a:ext cx="354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+mj-ea"/>
                <a:ea typeface="+mj-ea"/>
              </a:rPr>
              <a:t>手机多媒体芯片研发与测试</a:t>
            </a:r>
            <a:endParaRPr 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54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hem.uci.edu/~lawm/UCI%20seal%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6" y="240785"/>
            <a:ext cx="4435444" cy="114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5707251" y="586513"/>
            <a:ext cx="5121536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sz="2400" b="1" i="1" dirty="0">
                <a:latin typeface="+mj-ea"/>
                <a:ea typeface="+mj-ea"/>
              </a:rPr>
              <a:t>2011.2-2011.8</a:t>
            </a:r>
            <a:r>
              <a:rPr lang="zh-CN" altLang="en-US" sz="2400" b="1" dirty="0">
                <a:latin typeface="+mj-ea"/>
                <a:ea typeface="+mj-ea"/>
              </a:rPr>
              <a:t>，访问学者</a:t>
            </a:r>
            <a:endParaRPr lang="en-US" sz="2400" b="1" dirty="0">
              <a:latin typeface="+mj-ea"/>
              <a:ea typeface="+mj-ea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zh-CN" altLang="en-US" sz="2400" b="1" dirty="0">
                <a:latin typeface="+mj-ea"/>
                <a:ea typeface="+mj-ea"/>
              </a:rPr>
              <a:t>美国加利福尼亚大学欧文分校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7" y="1612027"/>
            <a:ext cx="3357002" cy="215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607318" y="6275241"/>
            <a:ext cx="3453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b="1" dirty="0">
                <a:latin typeface="+mj-ea"/>
                <a:ea typeface="+mj-ea"/>
              </a:rPr>
              <a:t>     NAND</a:t>
            </a:r>
            <a:r>
              <a:rPr lang="zh-CN" altLang="en-US" b="1" dirty="0">
                <a:latin typeface="+mj-ea"/>
                <a:ea typeface="+mj-ea"/>
              </a:rPr>
              <a:t>闪存的优化技术</a:t>
            </a:r>
            <a:endParaRPr lang="en-US" b="1" dirty="0">
              <a:latin typeface="+mj-ea"/>
              <a:ea typeface="+mj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6" b="-2029"/>
          <a:stretch>
            <a:fillRect/>
          </a:stretch>
        </p:blipFill>
        <p:spPr bwMode="auto">
          <a:xfrm>
            <a:off x="639490" y="4115594"/>
            <a:ext cx="4103236" cy="245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642039" y="1979097"/>
            <a:ext cx="521817" cy="343877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vert="eaVert" wrap="none" anchor="ctr"/>
          <a:lstStyle/>
          <a:p>
            <a:endParaRPr 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Picture 22" descr="C:\Documents and Settings\Administrator\Desktop\227845_280x21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2300" y="1847243"/>
            <a:ext cx="1863725" cy="129698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47" descr="C:\Documents and Settings\Administrator\Desktop\images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8825" y="2741005"/>
            <a:ext cx="1296987" cy="11112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Picture 8" descr="Camcorders_0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21062" y="2637818"/>
            <a:ext cx="1841500" cy="13557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669580" y="4815768"/>
            <a:ext cx="1668462" cy="1117600"/>
            <a:chOff x="2336" y="2750"/>
            <a:chExt cx="1308" cy="685"/>
          </a:xfrm>
          <a:solidFill>
            <a:schemeClr val="accent2">
              <a:lumMod val="75000"/>
            </a:schemeClr>
          </a:solidFill>
        </p:grpSpPr>
        <p:pic>
          <p:nvPicPr>
            <p:cNvPr id="14" name="Picture 11" descr="http://images.apple.com/kr/macbookair/images/design_displayair20080115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99" y="2750"/>
              <a:ext cx="945" cy="4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 descr="Hard drive and solid state drive.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36" y="3022"/>
              <a:ext cx="664" cy="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Oval 26"/>
          <p:cNvSpPr/>
          <p:nvPr/>
        </p:nvSpPr>
        <p:spPr>
          <a:xfrm>
            <a:off x="7463775" y="3606193"/>
            <a:ext cx="1350962" cy="122237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闪存</a:t>
            </a: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422375" y="5100030"/>
            <a:ext cx="1171575" cy="8207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4"/>
          <p:cNvCxnSpPr/>
          <p:nvPr/>
        </p:nvCxnSpPr>
        <p:spPr bwMode="auto">
          <a:xfrm>
            <a:off x="8128937" y="3037868"/>
            <a:ext cx="0" cy="61595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4"/>
          <p:cNvCxnSpPr/>
          <p:nvPr/>
        </p:nvCxnSpPr>
        <p:spPr bwMode="auto">
          <a:xfrm flipH="1">
            <a:off x="8736950" y="3606193"/>
            <a:ext cx="588962" cy="38735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4"/>
          <p:cNvCxnSpPr/>
          <p:nvPr/>
        </p:nvCxnSpPr>
        <p:spPr bwMode="auto">
          <a:xfrm flipH="1" flipV="1">
            <a:off x="8565500" y="4696805"/>
            <a:ext cx="571500" cy="44450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4"/>
          <p:cNvCxnSpPr/>
          <p:nvPr/>
        </p:nvCxnSpPr>
        <p:spPr bwMode="auto">
          <a:xfrm>
            <a:off x="6892275" y="3668105"/>
            <a:ext cx="638175" cy="338138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14"/>
          <p:cNvCxnSpPr/>
          <p:nvPr/>
        </p:nvCxnSpPr>
        <p:spPr bwMode="auto">
          <a:xfrm flipV="1">
            <a:off x="7255812" y="4695218"/>
            <a:ext cx="525463" cy="446087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2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3" y="282759"/>
            <a:ext cx="4452781" cy="104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018579" y="633656"/>
            <a:ext cx="43456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sz="2400" b="1" i="1" dirty="0">
                <a:latin typeface="+mj-ea"/>
                <a:ea typeface="+mj-ea"/>
              </a:rPr>
              <a:t>2011.9 - 2014.5, </a:t>
            </a:r>
            <a:r>
              <a:rPr lang="zh-CN" altLang="en-US" sz="2400" b="1" dirty="0">
                <a:latin typeface="+mj-ea"/>
                <a:ea typeface="+mj-ea"/>
              </a:rPr>
              <a:t>博士后研究员</a:t>
            </a:r>
            <a:endParaRPr lang="en-US" sz="2400" b="1" dirty="0">
              <a:latin typeface="+mj-ea"/>
              <a:ea typeface="+mj-ea"/>
            </a:endParaRPr>
          </a:p>
          <a:p>
            <a:pPr algn="ctr" eaLnBrk="1" hangingPunct="1"/>
            <a:r>
              <a:rPr lang="zh-CN" altLang="en-US" sz="2400" b="1" dirty="0">
                <a:latin typeface="+mj-ea"/>
                <a:ea typeface="+mj-ea"/>
              </a:rPr>
              <a:t>香港理工大学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" y="1722676"/>
            <a:ext cx="2251046" cy="167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77895" y="3484158"/>
            <a:ext cx="3453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+mj-ea"/>
                <a:ea typeface="+mj-ea"/>
              </a:rPr>
              <a:t>基于清洁能源的实时调度算法</a:t>
            </a:r>
            <a:endParaRPr lang="en-US" b="1" dirty="0">
              <a:latin typeface="+mj-ea"/>
              <a:ea typeface="+mj-ea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06" y="2219881"/>
            <a:ext cx="4589571" cy="315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6872633" y="5756710"/>
            <a:ext cx="3206315" cy="3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dirty="0"/>
              <a:t>嵌入式并行闪存存储系统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2" y="1722676"/>
            <a:ext cx="2757391" cy="167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image.xinmin.cn/2011/02/23/2011022316463512051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09" y="4257012"/>
            <a:ext cx="2835569" cy="21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872171" y="5971513"/>
            <a:ext cx="1179112" cy="3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30676" y="4840402"/>
            <a:ext cx="73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HDD </a:t>
            </a:r>
            <a:r>
              <a:rPr lang="zh-CN" altLang="en-US" sz="1400" dirty="0"/>
              <a:t>硬盘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0584" y="5786112"/>
            <a:ext cx="94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SSD </a:t>
            </a:r>
            <a:r>
              <a:rPr lang="zh-CN" altLang="en-US" sz="1400" dirty="0"/>
              <a:t>固态硬盘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686" y="5006365"/>
            <a:ext cx="1715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Flash </a:t>
            </a:r>
            <a:r>
              <a:rPr lang="zh-CN" altLang="en-US" sz="1400" dirty="0"/>
              <a:t>阵列</a:t>
            </a:r>
            <a:endParaRPr lang="en-US" altLang="zh-CN" sz="1400" dirty="0"/>
          </a:p>
          <a:p>
            <a:pPr algn="ctr"/>
            <a:r>
              <a:rPr lang="zh-CN" altLang="en-US" sz="1400" dirty="0"/>
              <a:t>正反各</a:t>
            </a:r>
            <a:r>
              <a:rPr lang="en-US" altLang="zh-CN" sz="1400" dirty="0"/>
              <a:t>4</a:t>
            </a:r>
            <a:r>
              <a:rPr lang="zh-CN" altLang="en-US" sz="1400" dirty="0"/>
              <a:t>片</a:t>
            </a:r>
            <a:r>
              <a:rPr lang="en-US" altLang="zh-CN" sz="1400" dirty="0"/>
              <a:t>32GB</a:t>
            </a:r>
            <a:r>
              <a:rPr lang="zh-CN" altLang="en-US" sz="1400" dirty="0"/>
              <a:t> </a:t>
            </a:r>
            <a:r>
              <a:rPr lang="en-US" altLang="zh-CN" sz="1400" dirty="0"/>
              <a:t>Flash</a:t>
            </a:r>
            <a:r>
              <a:rPr lang="zh-CN" altLang="en-US" sz="1400" dirty="0"/>
              <a:t>芯片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3024" y="5718474"/>
            <a:ext cx="1193233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  </a:t>
            </a:r>
            <a:endParaRPr lang="en-US" altLang="zh-CN" sz="1400" dirty="0"/>
          </a:p>
          <a:p>
            <a:r>
              <a:rPr lang="zh-CN" altLang="en-US" sz="1400" dirty="0"/>
              <a:t>控制芯片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2385998" y="4786245"/>
            <a:ext cx="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777895" y="5987735"/>
            <a:ext cx="2594073" cy="321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8472" y="6343887"/>
            <a:ext cx="4930490" cy="53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     SSD</a:t>
            </a:r>
            <a:r>
              <a:rPr lang="zh-CN" altLang="en-US" dirty="0"/>
              <a:t>设备驱动及软硬件优化</a:t>
            </a:r>
            <a:endParaRPr lang="en-US" altLang="zh-CN" dirty="0"/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9262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4408854" y="490361"/>
            <a:ext cx="23102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sz="2400" b="1" i="1" dirty="0">
                <a:latin typeface="+mj-ea"/>
                <a:ea typeface="+mj-ea"/>
              </a:rPr>
              <a:t>2014.5</a:t>
            </a:r>
            <a:r>
              <a:rPr lang="en-US" altLang="zh-CN" sz="2400" b="1" i="1" dirty="0">
                <a:latin typeface="+mj-ea"/>
                <a:ea typeface="+mj-ea"/>
              </a:rPr>
              <a:t>–</a:t>
            </a:r>
            <a:r>
              <a:rPr lang="zh-CN" altLang="en-US" sz="2400" b="1" dirty="0">
                <a:latin typeface="+mj-ea"/>
                <a:ea typeface="+mj-ea"/>
              </a:rPr>
              <a:t>至今</a:t>
            </a:r>
            <a:r>
              <a:rPr lang="en-US" sz="2400" b="1" dirty="0">
                <a:latin typeface="+mj-ea"/>
                <a:ea typeface="+mj-ea"/>
              </a:rPr>
              <a:t>,  </a:t>
            </a:r>
          </a:p>
          <a:p>
            <a:pPr algn="ctr" eaLnBrk="1" hangingPunct="1"/>
            <a:r>
              <a:rPr lang="zh-CN" altLang="en-US" sz="2400" b="1" dirty="0">
                <a:latin typeface="+mj-ea"/>
                <a:ea typeface="+mj-ea"/>
              </a:rPr>
              <a:t>深圳大学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3" y="472167"/>
            <a:ext cx="3219806" cy="99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75" y="1464652"/>
            <a:ext cx="5191113" cy="232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1270001" y="1982612"/>
            <a:ext cx="34896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dirty="0"/>
              <a:t>三维闪存的数据可靠性</a:t>
            </a:r>
            <a:endParaRPr lang="en-US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160" y="4388004"/>
            <a:ext cx="5027342" cy="192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8" descr="http://img2.imgtn.bdimg.com/it/u=828778717,3086623171&amp;fm=21&amp;gp=0.jpg"/>
          <p:cNvSpPr>
            <a:spLocks noChangeAspect="1" noChangeArrowheads="1"/>
          </p:cNvSpPr>
          <p:nvPr/>
        </p:nvSpPr>
        <p:spPr bwMode="auto">
          <a:xfrm>
            <a:off x="155575" y="-11430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http://img2.imgtn.bdimg.com/it/u=828778717,3086623171&amp;fm=21&amp;gp=0.jpg"/>
          <p:cNvSpPr>
            <a:spLocks noChangeAspect="1" noChangeArrowheads="1"/>
          </p:cNvSpPr>
          <p:nvPr/>
        </p:nvSpPr>
        <p:spPr bwMode="auto">
          <a:xfrm>
            <a:off x="307975" y="-9906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8970" y="4533486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1995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年，深圳蔡屋围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420355" y="4533486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2015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年，深圳蔡屋围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 r="4141"/>
          <a:stretch/>
        </p:blipFill>
        <p:spPr bwMode="auto">
          <a:xfrm>
            <a:off x="3266538" y="2662063"/>
            <a:ext cx="2569792" cy="175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" descr="http://www.gd.xinhuanet.com/newscenter/2009-08/13/xin_41308061308485782457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15558" r="18579" b="3431"/>
          <a:stretch/>
        </p:blipFill>
        <p:spPr bwMode="auto">
          <a:xfrm>
            <a:off x="340006" y="2675690"/>
            <a:ext cx="2705691" cy="174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1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4408854" y="490361"/>
            <a:ext cx="23102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sz="2400" b="1" i="1" dirty="0">
                <a:latin typeface="+mj-ea"/>
                <a:ea typeface="+mj-ea"/>
              </a:rPr>
              <a:t>2014.5</a:t>
            </a:r>
            <a:r>
              <a:rPr lang="en-US" altLang="zh-CN" sz="2400" b="1" i="1" dirty="0">
                <a:latin typeface="+mj-ea"/>
                <a:ea typeface="+mj-ea"/>
              </a:rPr>
              <a:t>–</a:t>
            </a:r>
            <a:r>
              <a:rPr lang="zh-CN" altLang="en-US" sz="2400" b="1" dirty="0">
                <a:latin typeface="+mj-ea"/>
                <a:ea typeface="+mj-ea"/>
              </a:rPr>
              <a:t>至今</a:t>
            </a:r>
            <a:r>
              <a:rPr lang="en-US" sz="2400" b="1" dirty="0">
                <a:latin typeface="+mj-ea"/>
                <a:ea typeface="+mj-ea"/>
              </a:rPr>
              <a:t>,  </a:t>
            </a:r>
          </a:p>
          <a:p>
            <a:pPr algn="ctr" eaLnBrk="1" hangingPunct="1"/>
            <a:r>
              <a:rPr lang="zh-CN" altLang="en-US" sz="2400" b="1" dirty="0">
                <a:latin typeface="+mj-ea"/>
                <a:ea typeface="+mj-ea"/>
              </a:rPr>
              <a:t>深圳大学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3" y="472167"/>
            <a:ext cx="3219806" cy="99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634209" y="1807447"/>
            <a:ext cx="4440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dirty="0"/>
              <a:t>面向人工智能应用的内存计算</a:t>
            </a:r>
            <a:endParaRPr lang="en-US" sz="2400" dirty="0"/>
          </a:p>
        </p:txBody>
      </p:sp>
      <p:pic>
        <p:nvPicPr>
          <p:cNvPr id="3078" name="Picture 6" descr="http://static.open-open.com/lib/uploadImg/20151226/20151226112554_8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" y="2485816"/>
            <a:ext cx="4375639" cy="169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http://img2.imgtn.bdimg.com/it/u=828778717,3086623171&amp;fm=21&amp;gp=0.jpg"/>
          <p:cNvSpPr>
            <a:spLocks noChangeAspect="1" noChangeArrowheads="1"/>
          </p:cNvSpPr>
          <p:nvPr/>
        </p:nvSpPr>
        <p:spPr bwMode="auto">
          <a:xfrm>
            <a:off x="155575" y="-11430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http://img2.imgtn.bdimg.com/it/u=828778717,3086623171&amp;fm=21&amp;gp=0.jpg"/>
          <p:cNvSpPr>
            <a:spLocks noChangeAspect="1" noChangeArrowheads="1"/>
          </p:cNvSpPr>
          <p:nvPr/>
        </p:nvSpPr>
        <p:spPr bwMode="auto">
          <a:xfrm>
            <a:off x="307975" y="-9906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35" y="2504414"/>
            <a:ext cx="2454143" cy="173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9" y="4302287"/>
            <a:ext cx="3253942" cy="148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348" y="2972757"/>
            <a:ext cx="3397652" cy="79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17" y="4235919"/>
            <a:ext cx="3169120" cy="155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017" y="4345390"/>
            <a:ext cx="2839306" cy="140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6"/>
          <p:cNvCxnSpPr/>
          <p:nvPr/>
        </p:nvCxnSpPr>
        <p:spPr>
          <a:xfrm>
            <a:off x="4484077" y="3930334"/>
            <a:ext cx="1288940" cy="17929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5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课程介绍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注意事项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主讲教师介绍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计算机系统（二）</a:t>
            </a:r>
          </a:p>
        </p:txBody>
      </p:sp>
    </p:spTree>
    <p:extLst>
      <p:ext uri="{BB962C8B-B14F-4D97-AF65-F5344CB8AC3E}">
        <p14:creationId xmlns:p14="http://schemas.microsoft.com/office/powerpoint/2010/main" val="64387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1E201A-7ADD-42B2-9639-ABFC850B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377372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18</a:t>
            </a:r>
            <a:r>
              <a:rPr lang="zh-CN" altLang="en-US" dirty="0"/>
              <a:t>届</a:t>
            </a:r>
            <a:r>
              <a:rPr lang="en-US" altLang="zh-CN" dirty="0"/>
              <a:t>ACM</a:t>
            </a:r>
            <a:r>
              <a:rPr lang="zh-CN" altLang="en-US" dirty="0"/>
              <a:t>嵌入式系统编程语言、编译器及工具国际会议（</a:t>
            </a:r>
            <a:r>
              <a:rPr lang="en-US" altLang="zh-CN" dirty="0"/>
              <a:t>LCTES 2017</a:t>
            </a:r>
            <a:r>
              <a:rPr lang="zh-CN" altLang="en-US" dirty="0"/>
              <a:t>）最佳论文奖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DDE2DB-1496-46ED-9366-B552082135EE}"/>
              </a:ext>
            </a:extLst>
          </p:cNvPr>
          <p:cNvSpPr/>
          <p:nvPr/>
        </p:nvSpPr>
        <p:spPr>
          <a:xfrm>
            <a:off x="243840" y="2646224"/>
            <a:ext cx="502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/>
              <a:t>Towards Memory-Efficient Processing-in-Memory Architecture for Convolutional Neural Networks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（面向卷积神经网络的高效内存计算架构）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9FA991-542F-47C8-A725-2F8995B6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8" y="1770380"/>
            <a:ext cx="654940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1E7E1B-68F0-485F-B64E-2D5BD88E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8770"/>
            <a:ext cx="10972800" cy="1696715"/>
          </a:xfrm>
        </p:spPr>
        <p:txBody>
          <a:bodyPr>
            <a:normAutofit/>
          </a:bodyPr>
          <a:lstStyle/>
          <a:p>
            <a:r>
              <a:rPr lang="zh-CN" altLang="en-US" dirty="0"/>
              <a:t>存储计算一体化（</a:t>
            </a:r>
            <a:r>
              <a:rPr lang="en-US" altLang="zh-CN" dirty="0"/>
              <a:t>Processing-in-Memory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两篇 </a:t>
            </a:r>
            <a:r>
              <a:rPr lang="en-US" altLang="zh-CN" dirty="0"/>
              <a:t>TPDS 2018</a:t>
            </a:r>
            <a:r>
              <a:rPr lang="zh-CN" altLang="en-US" dirty="0"/>
              <a:t>，</a:t>
            </a:r>
            <a:r>
              <a:rPr lang="en-US" altLang="zh-CN" dirty="0"/>
              <a:t>2019 </a:t>
            </a:r>
            <a:r>
              <a:rPr lang="zh-CN" altLang="en-US" dirty="0"/>
              <a:t>（</a:t>
            </a:r>
            <a:r>
              <a:rPr lang="en-US" altLang="zh-CN" dirty="0"/>
              <a:t>CCF-A, 2014</a:t>
            </a:r>
            <a:r>
              <a:rPr lang="zh-CN" altLang="en-US" dirty="0"/>
              <a:t>级本科陈炜轩，本校推免）</a:t>
            </a:r>
            <a:endParaRPr lang="en-US" altLang="zh-CN" dirty="0"/>
          </a:p>
          <a:p>
            <a:pPr lvl="1"/>
            <a:r>
              <a:rPr lang="zh-CN" altLang="en-US" dirty="0"/>
              <a:t>一篇 </a:t>
            </a:r>
            <a:r>
              <a:rPr lang="en-US" altLang="zh-CN" dirty="0"/>
              <a:t>TIE 2018 (</a:t>
            </a:r>
            <a:r>
              <a:rPr lang="zh-CN" altLang="en-US" dirty="0"/>
              <a:t>中科院一区，</a:t>
            </a:r>
            <a:r>
              <a:rPr lang="en-US" altLang="zh-CN" dirty="0"/>
              <a:t>2014</a:t>
            </a:r>
            <a:r>
              <a:rPr lang="zh-CN" altLang="en-US" dirty="0"/>
              <a:t>级本科陈锐彪，北大推免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广东省计算机学会优秀论文一等奖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72478F-D79A-429A-949A-E6FE83F5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最近一些工作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3A54F944-CAEA-4024-9C88-2A3A04C1FA54}"/>
              </a:ext>
            </a:extLst>
          </p:cNvPr>
          <p:cNvSpPr txBox="1">
            <a:spLocks/>
          </p:cNvSpPr>
          <p:nvPr/>
        </p:nvSpPr>
        <p:spPr>
          <a:xfrm>
            <a:off x="602975" y="3178046"/>
            <a:ext cx="10972800" cy="15103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dirty="0"/>
              <a:t>3D</a:t>
            </a:r>
            <a:r>
              <a:rPr lang="zh-CN" altLang="en-US" dirty="0"/>
              <a:t>闪存</a:t>
            </a:r>
            <a:endParaRPr lang="en-US" altLang="zh-CN" dirty="0"/>
          </a:p>
          <a:p>
            <a:pPr lvl="1"/>
            <a:r>
              <a:rPr lang="zh-CN" altLang="en-US" dirty="0"/>
              <a:t>一篇 </a:t>
            </a:r>
            <a:r>
              <a:rPr lang="en-US" altLang="zh-CN" dirty="0"/>
              <a:t>TCAD 2019 </a:t>
            </a:r>
            <a:r>
              <a:rPr lang="zh-CN" altLang="en-US" dirty="0"/>
              <a:t>（</a:t>
            </a:r>
            <a:r>
              <a:rPr lang="en-US" altLang="zh-CN" dirty="0"/>
              <a:t>CCF-A, 2014</a:t>
            </a:r>
            <a:r>
              <a:rPr lang="zh-CN" altLang="en-US" dirty="0"/>
              <a:t>级本科黄江帆，本校研究生）</a:t>
            </a:r>
            <a:endParaRPr lang="en-US" altLang="zh-CN" dirty="0"/>
          </a:p>
          <a:p>
            <a:pPr lvl="1"/>
            <a:r>
              <a:rPr lang="zh-CN" altLang="en-US" dirty="0"/>
              <a:t>一篇 </a:t>
            </a:r>
            <a:r>
              <a:rPr lang="en-US" altLang="zh-CN" dirty="0"/>
              <a:t>TCAD 2018  (CCF-A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级硕士张明旭，</a:t>
            </a:r>
            <a:r>
              <a:rPr lang="en-US" altLang="zh-CN" dirty="0"/>
              <a:t>ASML)</a:t>
            </a:r>
          </a:p>
          <a:p>
            <a:pPr lvl="1"/>
            <a:endParaRPr lang="zh-CN" altLang="en-US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7DCC728-2A05-4696-A2E0-FAC91C1CBE6E}"/>
              </a:ext>
            </a:extLst>
          </p:cNvPr>
          <p:cNvSpPr txBox="1">
            <a:spLocks/>
          </p:cNvSpPr>
          <p:nvPr/>
        </p:nvSpPr>
        <p:spPr>
          <a:xfrm>
            <a:off x="606287" y="4598901"/>
            <a:ext cx="10972800" cy="15103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dirty="0"/>
              <a:t>LSM </a:t>
            </a:r>
            <a:r>
              <a:rPr lang="en-US" altLang="zh-CN" dirty="0" err="1"/>
              <a:t>Tree+SSD</a:t>
            </a:r>
            <a:endParaRPr lang="en-US" altLang="zh-CN" dirty="0"/>
          </a:p>
          <a:p>
            <a:r>
              <a:rPr lang="zh-CN" altLang="en-US" dirty="0"/>
              <a:t>区块链</a:t>
            </a:r>
            <a:r>
              <a:rPr lang="en-US" altLang="zh-CN" dirty="0"/>
              <a:t>+</a:t>
            </a:r>
            <a:r>
              <a:rPr lang="zh-CN" altLang="en-US" dirty="0"/>
              <a:t>存储</a:t>
            </a:r>
            <a:endParaRPr lang="en-US" altLang="zh-CN" dirty="0"/>
          </a:p>
          <a:p>
            <a:r>
              <a:rPr lang="zh-CN" altLang="en-US" dirty="0"/>
              <a:t>基因比对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</a:p>
        </p:txBody>
      </p:sp>
    </p:spTree>
    <p:extLst>
      <p:ext uri="{BB962C8B-B14F-4D97-AF65-F5344CB8AC3E}">
        <p14:creationId xmlns:p14="http://schemas.microsoft.com/office/powerpoint/2010/main" val="4400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从通用到专用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147888" y="1389063"/>
            <a:ext cx="8229600" cy="45259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/>
              <a:t>CPU</a:t>
            </a:r>
            <a:r>
              <a:rPr lang="en-US" altLang="zh-CN">
                <a:sym typeface="Wingdings" pitchFamily="2" charset="2"/>
              </a:rPr>
              <a:t>GPUTPU</a:t>
            </a:r>
            <a:endParaRPr lang="zh-CN" altLang="en-US"/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2271713" y="1909763"/>
            <a:ext cx="6191250" cy="4265612"/>
            <a:chOff x="1835696" y="2132856"/>
            <a:chExt cx="6192688" cy="4266245"/>
          </a:xfrm>
        </p:grpSpPr>
        <p:pic>
          <p:nvPicPr>
            <p:cNvPr id="6" name="Picture 2" descr="http://img.mp.itc.cn/upload/20170513/35a241cc67f94cd18cfc367c9f700d2c_th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132856"/>
              <a:ext cx="5616624" cy="4266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6443691" y="5876736"/>
              <a:ext cx="1584693" cy="522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354513" y="6151563"/>
            <a:ext cx="1449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ym typeface="Wingdings" pitchFamily="2" charset="2"/>
              </a:rPr>
              <a:t>Google TPU</a:t>
            </a:r>
            <a:endParaRPr lang="zh-CN" altLang="en-US"/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8031163" y="2132013"/>
            <a:ext cx="2376487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/>
              <a:t>TPU</a:t>
            </a:r>
            <a:r>
              <a:rPr lang="zh-CN" altLang="en-US" sz="2800" dirty="0"/>
              <a:t>与同期的</a:t>
            </a:r>
            <a:r>
              <a:rPr lang="en-US" altLang="zh-CN" sz="2800" dirty="0"/>
              <a:t>CPU</a:t>
            </a:r>
            <a:r>
              <a:rPr lang="zh-CN" altLang="en-US" sz="2800" dirty="0"/>
              <a:t>和</a:t>
            </a:r>
            <a:r>
              <a:rPr lang="en-US" altLang="zh-CN" sz="2800" dirty="0"/>
              <a:t>GPU</a:t>
            </a:r>
            <a:r>
              <a:rPr lang="zh-CN" altLang="en-US" sz="2800" dirty="0"/>
              <a:t>相比，可以提供</a:t>
            </a:r>
            <a:r>
              <a:rPr lang="en-US" altLang="zh-CN" sz="2800" dirty="0"/>
              <a:t>15-30</a:t>
            </a:r>
            <a:r>
              <a:rPr lang="zh-CN" altLang="en-US" sz="2800" dirty="0"/>
              <a:t>倍的性能提升，以及</a:t>
            </a:r>
            <a:r>
              <a:rPr lang="en-US" altLang="zh-CN" sz="2800" dirty="0"/>
              <a:t>30-80</a:t>
            </a:r>
            <a:r>
              <a:rPr lang="zh-CN" altLang="en-US" sz="2800" dirty="0"/>
              <a:t>倍的效率（性能</a:t>
            </a:r>
            <a:r>
              <a:rPr lang="en-US" altLang="zh-CN" sz="2800" dirty="0"/>
              <a:t>/</a:t>
            </a:r>
            <a:r>
              <a:rPr lang="zh-CN" altLang="en-US" sz="2800" dirty="0"/>
              <a:t>瓦特）提升</a:t>
            </a:r>
          </a:p>
        </p:txBody>
      </p:sp>
    </p:spTree>
    <p:extLst>
      <p:ext uri="{BB962C8B-B14F-4D97-AF65-F5344CB8AC3E}">
        <p14:creationId xmlns:p14="http://schemas.microsoft.com/office/powerpoint/2010/main" val="149735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系统结构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881313" y="1916113"/>
            <a:ext cx="1223962" cy="936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/>
              <a:t>国产</a:t>
            </a:r>
            <a:r>
              <a:rPr lang="en-US" altLang="zh-CN" sz="2000" b="1" dirty="0"/>
              <a:t>x86</a:t>
            </a:r>
            <a:r>
              <a:rPr lang="zh-CN" altLang="en-US" sz="2000" b="1" dirty="0"/>
              <a:t>处理器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610100" y="1916113"/>
            <a:ext cx="1079500" cy="936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/>
              <a:t>硬件加速器</a:t>
            </a:r>
          </a:p>
        </p:txBody>
      </p:sp>
      <p:sp>
        <p:nvSpPr>
          <p:cNvPr id="6" name="左右箭头 5"/>
          <p:cNvSpPr/>
          <p:nvPr/>
        </p:nvSpPr>
        <p:spPr>
          <a:xfrm>
            <a:off x="4105275" y="2355850"/>
            <a:ext cx="504825" cy="280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7" name="圆角矩形 6"/>
          <p:cNvSpPr/>
          <p:nvPr/>
        </p:nvSpPr>
        <p:spPr>
          <a:xfrm>
            <a:off x="2305050" y="3213100"/>
            <a:ext cx="3240088" cy="84613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/>
              <a:t>NVM (MRAM/RRAM) + DRAM</a:t>
            </a:r>
            <a:r>
              <a:rPr lang="zh-CN" altLang="en-US" sz="2000" b="1" dirty="0"/>
              <a:t>混合内存</a:t>
            </a:r>
          </a:p>
        </p:txBody>
      </p:sp>
      <p:sp>
        <p:nvSpPr>
          <p:cNvPr id="8" name="上下箭头 7"/>
          <p:cNvSpPr/>
          <p:nvPr/>
        </p:nvSpPr>
        <p:spPr>
          <a:xfrm>
            <a:off x="3384550" y="2852738"/>
            <a:ext cx="180975" cy="3778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9" name="圆角矩形 8"/>
          <p:cNvSpPr/>
          <p:nvPr/>
        </p:nvSpPr>
        <p:spPr>
          <a:xfrm>
            <a:off x="1728788" y="4525963"/>
            <a:ext cx="4968875" cy="8477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/>
              <a:t>FPGA + </a:t>
            </a:r>
            <a:r>
              <a:rPr lang="zh-CN" altLang="en-US" sz="2000" b="1" dirty="0"/>
              <a:t>全闪存阵列</a:t>
            </a:r>
          </a:p>
        </p:txBody>
      </p:sp>
      <p:sp>
        <p:nvSpPr>
          <p:cNvPr id="10" name="上下箭头 9"/>
          <p:cNvSpPr/>
          <p:nvPr/>
        </p:nvSpPr>
        <p:spPr>
          <a:xfrm>
            <a:off x="3073400" y="4076700"/>
            <a:ext cx="179388" cy="444500"/>
          </a:xfrm>
          <a:prstGeom prst="up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11" name="上下箭头 10"/>
          <p:cNvSpPr/>
          <p:nvPr/>
        </p:nvSpPr>
        <p:spPr>
          <a:xfrm>
            <a:off x="4968875" y="4076700"/>
            <a:ext cx="180975" cy="444500"/>
          </a:xfrm>
          <a:prstGeom prst="up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6786562" y="1743343"/>
            <a:ext cx="504983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/>
              <a:t>采用国产自主基于</a:t>
            </a:r>
            <a:r>
              <a:rPr lang="en-US" altLang="zh-CN" sz="2000" b="1" dirty="0"/>
              <a:t>x86-64</a:t>
            </a:r>
            <a:r>
              <a:rPr lang="zh-CN" altLang="en-US" sz="2000" b="1" dirty="0"/>
              <a:t>指令集的处理器芯片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/>
              <a:t>采用面向机器学习、人工智能的硬件加速器芯片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/>
              <a:t>采用新型非易失性存储器</a:t>
            </a:r>
            <a:r>
              <a:rPr lang="en-US" altLang="zh-CN" sz="2000" b="1" dirty="0"/>
              <a:t>NVM</a:t>
            </a:r>
            <a:r>
              <a:rPr lang="zh-CN" altLang="en-US" sz="2000" b="1" dirty="0"/>
              <a:t>和传统</a:t>
            </a:r>
            <a:r>
              <a:rPr lang="en-US" altLang="zh-CN" sz="2000" b="1" dirty="0"/>
              <a:t>DDR DRAM</a:t>
            </a:r>
            <a:r>
              <a:rPr lang="zh-CN" altLang="en-US" sz="2000" b="1" dirty="0"/>
              <a:t>的混合内存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/>
              <a:t>采用</a:t>
            </a:r>
            <a:r>
              <a:rPr lang="en-US" altLang="zh-CN" sz="2000" b="1" dirty="0"/>
              <a:t>FPGA+</a:t>
            </a:r>
            <a:r>
              <a:rPr lang="zh-CN" altLang="en-US" sz="2000" b="1" dirty="0"/>
              <a:t>闪存控制器的全闪存阵列存储系统</a:t>
            </a:r>
          </a:p>
        </p:txBody>
      </p:sp>
    </p:spTree>
    <p:extLst>
      <p:ext uri="{BB962C8B-B14F-4D97-AF65-F5344CB8AC3E}">
        <p14:creationId xmlns:p14="http://schemas.microsoft.com/office/powerpoint/2010/main" val="280291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大数据一体机的设计内容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87613" y="1916113"/>
            <a:ext cx="1223962" cy="936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/>
              <a:t>国产</a:t>
            </a:r>
            <a:r>
              <a:rPr lang="en-US" altLang="zh-CN" sz="2000" b="1" dirty="0"/>
              <a:t>x86</a:t>
            </a:r>
            <a:r>
              <a:rPr lang="zh-CN" altLang="en-US" sz="2000" b="1" dirty="0"/>
              <a:t>处理器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216400" y="1916113"/>
            <a:ext cx="1079500" cy="936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/>
              <a:t>硬件加速器</a:t>
            </a:r>
          </a:p>
        </p:txBody>
      </p:sp>
      <p:sp>
        <p:nvSpPr>
          <p:cNvPr id="6" name="左右箭头 5"/>
          <p:cNvSpPr/>
          <p:nvPr/>
        </p:nvSpPr>
        <p:spPr>
          <a:xfrm>
            <a:off x="3711575" y="2355850"/>
            <a:ext cx="504825" cy="280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7" name="圆角矩形 6"/>
          <p:cNvSpPr/>
          <p:nvPr/>
        </p:nvSpPr>
        <p:spPr>
          <a:xfrm>
            <a:off x="1911350" y="3213100"/>
            <a:ext cx="3240088" cy="84613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/>
              <a:t>NVM (MRAM/RRAM) + DRAM</a:t>
            </a:r>
            <a:r>
              <a:rPr lang="zh-CN" altLang="en-US" sz="2000" b="1" dirty="0"/>
              <a:t>混合内存</a:t>
            </a:r>
          </a:p>
        </p:txBody>
      </p:sp>
      <p:sp>
        <p:nvSpPr>
          <p:cNvPr id="8" name="上下箭头 7"/>
          <p:cNvSpPr/>
          <p:nvPr/>
        </p:nvSpPr>
        <p:spPr>
          <a:xfrm>
            <a:off x="2990850" y="2852738"/>
            <a:ext cx="180975" cy="3778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9" name="圆角矩形 8"/>
          <p:cNvSpPr/>
          <p:nvPr/>
        </p:nvSpPr>
        <p:spPr>
          <a:xfrm>
            <a:off x="1335088" y="4525963"/>
            <a:ext cx="4968875" cy="8477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/>
              <a:t>FPGA + </a:t>
            </a:r>
            <a:r>
              <a:rPr lang="zh-CN" altLang="en-US" sz="2000" b="1" dirty="0"/>
              <a:t>全闪存阵列</a:t>
            </a:r>
          </a:p>
        </p:txBody>
      </p:sp>
      <p:sp>
        <p:nvSpPr>
          <p:cNvPr id="10" name="上下箭头 9"/>
          <p:cNvSpPr/>
          <p:nvPr/>
        </p:nvSpPr>
        <p:spPr>
          <a:xfrm>
            <a:off x="2679700" y="4076700"/>
            <a:ext cx="179388" cy="444500"/>
          </a:xfrm>
          <a:prstGeom prst="up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11" name="上下箭头 10"/>
          <p:cNvSpPr/>
          <p:nvPr/>
        </p:nvSpPr>
        <p:spPr>
          <a:xfrm>
            <a:off x="4575175" y="4076700"/>
            <a:ext cx="180975" cy="444500"/>
          </a:xfrm>
          <a:prstGeom prst="up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/>
          </a:p>
        </p:txBody>
      </p:sp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6392863" y="2074863"/>
            <a:ext cx="52149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800" b="1" dirty="0"/>
              <a:t>系统集成</a:t>
            </a:r>
            <a:endParaRPr lang="en-US" altLang="zh-CN" sz="28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2800" b="1" dirty="0"/>
              <a:t>设计新型计算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存储架构</a:t>
            </a:r>
            <a:endParaRPr lang="en-US" altLang="zh-CN" sz="28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2800" b="1" dirty="0"/>
              <a:t>设计系统软件及操作系统设备驱动</a:t>
            </a:r>
            <a:endParaRPr lang="en-US" altLang="zh-CN" sz="28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2800" b="1" dirty="0"/>
              <a:t>设计</a:t>
            </a:r>
            <a:r>
              <a:rPr lang="en-US" altLang="zh-CN" sz="2800" b="1" dirty="0"/>
              <a:t>FPGA</a:t>
            </a:r>
            <a:r>
              <a:rPr lang="zh-CN" altLang="en-US" sz="2800" b="1" dirty="0"/>
              <a:t>和闪存控制器</a:t>
            </a:r>
          </a:p>
        </p:txBody>
      </p:sp>
    </p:spTree>
    <p:extLst>
      <p:ext uri="{BB962C8B-B14F-4D97-AF65-F5344CB8AC3E}">
        <p14:creationId xmlns:p14="http://schemas.microsoft.com/office/powerpoint/2010/main" val="124944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行业技术支撑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483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国产</a:t>
            </a:r>
            <a:r>
              <a:rPr lang="en-US" altLang="zh-CN" sz="2400" dirty="0"/>
              <a:t>x86</a:t>
            </a:r>
            <a:r>
              <a:rPr lang="zh-CN" altLang="en-US" sz="2400" dirty="0"/>
              <a:t>处理器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硬件加速器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RRAM/MRAM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混合内存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473200"/>
            <a:ext cx="2382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2636838"/>
            <a:ext cx="1887537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2760663"/>
            <a:ext cx="1895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95713"/>
            <a:ext cx="25050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3860800"/>
            <a:ext cx="20002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5084763"/>
            <a:ext cx="21193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207000"/>
            <a:ext cx="274955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82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0777" y="1761393"/>
            <a:ext cx="10363200" cy="182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dirty="0"/>
              <a:t>谢 谢</a:t>
            </a:r>
          </a:p>
        </p:txBody>
      </p:sp>
    </p:spTree>
    <p:extLst>
      <p:ext uri="{BB962C8B-B14F-4D97-AF65-F5344CB8AC3E}">
        <p14:creationId xmlns:p14="http://schemas.microsoft.com/office/powerpoint/2010/main" val="8163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481330"/>
            <a:ext cx="10972800" cy="716748"/>
          </a:xfrm>
        </p:spPr>
        <p:txBody>
          <a:bodyPr/>
          <a:lstStyle/>
          <a:p>
            <a:r>
              <a:rPr lang="zh-CN" altLang="en-US" dirty="0"/>
              <a:t>课程名称： 计算机系统（二）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 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21328" y="2073330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主选班级： </a:t>
            </a:r>
            <a:r>
              <a:rPr lang="en-US" altLang="zh-CN" dirty="0"/>
              <a:t>2019</a:t>
            </a:r>
            <a:r>
              <a:rPr lang="zh-CN" altLang="en-US" dirty="0"/>
              <a:t>计算机科学与技术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633056" y="2674122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课程类型： 专业必修（专业核心课）</a:t>
            </a:r>
          </a:p>
        </p:txBody>
      </p:sp>
      <p:sp>
        <p:nvSpPr>
          <p:cNvPr id="9" name="矩形 8"/>
          <p:cNvSpPr/>
          <p:nvPr/>
        </p:nvSpPr>
        <p:spPr>
          <a:xfrm>
            <a:off x="4539229" y="4435859"/>
            <a:ext cx="237392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专业基础课</a:t>
            </a:r>
          </a:p>
        </p:txBody>
      </p:sp>
      <p:sp>
        <p:nvSpPr>
          <p:cNvPr id="10" name="矩形 9"/>
          <p:cNvSpPr/>
          <p:nvPr/>
        </p:nvSpPr>
        <p:spPr>
          <a:xfrm>
            <a:off x="7681007" y="4435859"/>
            <a:ext cx="237392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专业课</a:t>
            </a:r>
          </a:p>
        </p:txBody>
      </p:sp>
      <p:sp>
        <p:nvSpPr>
          <p:cNvPr id="11" name="矩形 10"/>
          <p:cNvSpPr/>
          <p:nvPr/>
        </p:nvSpPr>
        <p:spPr>
          <a:xfrm>
            <a:off x="1350554" y="4435859"/>
            <a:ext cx="237392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基础课</a:t>
            </a:r>
          </a:p>
        </p:txBody>
      </p:sp>
      <p:sp>
        <p:nvSpPr>
          <p:cNvPr id="12" name="右箭头 11"/>
          <p:cNvSpPr/>
          <p:nvPr/>
        </p:nvSpPr>
        <p:spPr>
          <a:xfrm>
            <a:off x="6913152" y="4699626"/>
            <a:ext cx="767855" cy="158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右箭头 12"/>
          <p:cNvSpPr/>
          <p:nvPr/>
        </p:nvSpPr>
        <p:spPr>
          <a:xfrm>
            <a:off x="3724477" y="4699628"/>
            <a:ext cx="767855" cy="158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02191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876969"/>
            <a:ext cx="8326582" cy="1642085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主讲教材：</a:t>
            </a:r>
            <a:r>
              <a:rPr lang="en-US" altLang="zh-CN" kern="100" dirty="0">
                <a:latin typeface="Times New Roman" panose="02020603050405020304" pitchFamily="18" charset="0"/>
              </a:rPr>
              <a:t>(</a:t>
            </a:r>
            <a:r>
              <a:rPr lang="zh-CN" altLang="zh-CN" kern="100" dirty="0">
                <a:latin typeface="Times New Roman" panose="02020603050405020304" pitchFamily="18" charset="0"/>
              </a:rPr>
              <a:t>美</a:t>
            </a:r>
            <a:r>
              <a:rPr lang="en-US" altLang="zh-CN" kern="100" dirty="0">
                <a:latin typeface="Times New Roman" panose="02020603050405020304" pitchFamily="18" charset="0"/>
              </a:rPr>
              <a:t>) Randal E. Bryant</a:t>
            </a:r>
            <a:r>
              <a:rPr lang="zh-CN" altLang="zh-CN" kern="100" dirty="0">
                <a:latin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Times New Roman" panose="02020603050405020304" pitchFamily="18" charset="0"/>
              </a:rPr>
              <a:t>David R.O </a:t>
            </a:r>
            <a:r>
              <a:rPr lang="en-US" altLang="zh-CN" kern="100" dirty="0" err="1">
                <a:latin typeface="Times New Roman" panose="02020603050405020304" pitchFamily="18" charset="0"/>
              </a:rPr>
              <a:t>Hallaren</a:t>
            </a:r>
            <a:r>
              <a:rPr lang="en-US" altLang="zh-CN" kern="100" dirty="0">
                <a:latin typeface="Times New Roman" panose="02020603050405020304" pitchFamily="18" charset="0"/>
              </a:rPr>
              <a:t> </a:t>
            </a:r>
            <a:r>
              <a:rPr lang="zh-CN" altLang="zh-CN" kern="100" dirty="0">
                <a:latin typeface="Times New Roman" panose="02020603050405020304" pitchFamily="18" charset="0"/>
              </a:rPr>
              <a:t>著</a:t>
            </a:r>
            <a:r>
              <a:rPr lang="en-US" altLang="zh-CN" kern="100" dirty="0">
                <a:latin typeface="Times New Roman" panose="02020603050405020304" pitchFamily="18" charset="0"/>
              </a:rPr>
              <a:t>, </a:t>
            </a:r>
          </a:p>
          <a:p>
            <a:pPr>
              <a:buNone/>
            </a:pPr>
            <a:r>
              <a:rPr lang="en-US" altLang="zh-CN" kern="100" dirty="0">
                <a:latin typeface="Times New Roman" panose="02020603050405020304" pitchFamily="18" charset="0"/>
              </a:rPr>
              <a:t>                       </a:t>
            </a:r>
            <a:r>
              <a:rPr lang="zh-CN" altLang="zh-CN" kern="100" dirty="0">
                <a:latin typeface="Times New Roman" panose="02020603050405020304" pitchFamily="18" charset="0"/>
              </a:rPr>
              <a:t>龚奕利，</a:t>
            </a:r>
            <a:r>
              <a:rPr lang="zh-CN" altLang="en-US" kern="100" dirty="0">
                <a:latin typeface="Times New Roman" panose="02020603050405020304" pitchFamily="18" charset="0"/>
              </a:rPr>
              <a:t>贺莲</a:t>
            </a:r>
            <a:r>
              <a:rPr lang="zh-CN" altLang="zh-CN" kern="100" dirty="0">
                <a:latin typeface="Times New Roman" panose="02020603050405020304" pitchFamily="18" charset="0"/>
              </a:rPr>
              <a:t>译，深入理解计算机系统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kern="100" dirty="0">
                <a:latin typeface="Times New Roman" panose="02020603050405020304" pitchFamily="18" charset="0"/>
              </a:rPr>
              <a:t>                      </a:t>
            </a:r>
            <a:r>
              <a:rPr lang="zh-CN" altLang="zh-CN" kern="100" dirty="0">
                <a:latin typeface="Times New Roman" panose="02020603050405020304" pitchFamily="18" charset="0"/>
              </a:rPr>
              <a:t>（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原书第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版</a:t>
            </a:r>
            <a:r>
              <a:rPr lang="zh-CN" altLang="zh-CN" kern="100" dirty="0">
                <a:latin typeface="Times New Roman" panose="02020603050405020304" pitchFamily="18" charset="0"/>
              </a:rPr>
              <a:t>），机械工业出版社，</a:t>
            </a:r>
            <a:r>
              <a:rPr lang="en-US" altLang="zh-CN" kern="100" dirty="0">
                <a:latin typeface="Times New Roman" panose="02020603050405020304" pitchFamily="18" charset="0"/>
              </a:rPr>
              <a:t>2016.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633056" y="4080842"/>
            <a:ext cx="10972800" cy="7167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500" dirty="0"/>
              <a:t>参考书：</a:t>
            </a:r>
            <a:r>
              <a:rPr lang="zh-CN" altLang="zh-CN" sz="2500" kern="100" dirty="0">
                <a:latin typeface="Times New Roman" panose="02020603050405020304" pitchFamily="18" charset="0"/>
              </a:rPr>
              <a:t>袁春风，计算机系统基础（第</a:t>
            </a:r>
            <a:r>
              <a:rPr lang="en-US" altLang="zh-CN" sz="2500" kern="100" dirty="0">
                <a:latin typeface="Times New Roman" panose="02020603050405020304" pitchFamily="18" charset="0"/>
              </a:rPr>
              <a:t>1</a:t>
            </a:r>
            <a:r>
              <a:rPr lang="zh-CN" altLang="zh-CN" sz="2500" kern="100" dirty="0">
                <a:latin typeface="Times New Roman" panose="02020603050405020304" pitchFamily="18" charset="0"/>
              </a:rPr>
              <a:t>版），</a:t>
            </a:r>
            <a:endParaRPr lang="en-US" altLang="zh-CN" sz="2500" kern="1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500" kern="100" dirty="0">
                <a:latin typeface="Times New Roman" panose="02020603050405020304" pitchFamily="18" charset="0"/>
              </a:rPr>
              <a:t>                   </a:t>
            </a:r>
            <a:r>
              <a:rPr lang="zh-CN" altLang="zh-CN" sz="2500" kern="100" dirty="0">
                <a:latin typeface="Times New Roman" panose="02020603050405020304" pitchFamily="18" charset="0"/>
              </a:rPr>
              <a:t>机械工业出版社，</a:t>
            </a:r>
            <a:r>
              <a:rPr lang="en-US" altLang="zh-CN" sz="2500" kern="100" dirty="0">
                <a:latin typeface="Times New Roman" panose="02020603050405020304" pitchFamily="18" charset="0"/>
              </a:rPr>
              <a:t>2014</a:t>
            </a:r>
            <a:r>
              <a:rPr lang="zh-CN" altLang="zh-CN" sz="2500" kern="100" dirty="0">
                <a:latin typeface="Times New Roman" panose="02020603050405020304" pitchFamily="18" charset="0"/>
              </a:rPr>
              <a:t>年</a:t>
            </a:r>
            <a:r>
              <a:rPr lang="en-US" altLang="zh-CN" sz="2500" kern="100" dirty="0">
                <a:latin typeface="Times New Roman" panose="02020603050405020304" pitchFamily="18" charset="0"/>
              </a:rPr>
              <a:t>7</a:t>
            </a:r>
            <a:r>
              <a:rPr lang="zh-CN" altLang="zh-CN" sz="2500" kern="100" dirty="0">
                <a:latin typeface="Times New Roman" panose="02020603050405020304" pitchFamily="18" charset="0"/>
              </a:rPr>
              <a:t>月</a:t>
            </a:r>
            <a:endParaRPr lang="en-US" altLang="zh-CN" sz="2500" kern="1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500" kern="100" dirty="0">
                <a:latin typeface="Times New Roman" panose="02020603050405020304" pitchFamily="18" charset="0"/>
              </a:rPr>
              <a:t>                    </a:t>
            </a:r>
            <a:endParaRPr lang="zh-CN" altLang="en-US" sz="2500" dirty="0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71" y="3765276"/>
            <a:ext cx="2641600" cy="264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795" y="3752471"/>
            <a:ext cx="1883085" cy="265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927" y="284035"/>
            <a:ext cx="2041736" cy="28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54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上课时间</a:t>
            </a: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609600" y="1481330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授课时间：</a:t>
            </a: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849928" y="3685150"/>
            <a:ext cx="10972800" cy="12526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单周四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3- 4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节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南校区基础实验一期计算机楼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241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从第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周开始，共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次实验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612536" y="3122457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实验课时间：</a:t>
            </a: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829057" y="2044019"/>
            <a:ext cx="10972800" cy="84864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  周二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3-4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节 （南区理工楼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L1-406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双周四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1-2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节 （南区理工楼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L1-406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课程进度安排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2761183"/>
            <a:ext cx="10972800" cy="690371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主要讲授教材的六个章节</a:t>
            </a: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635992" y="3394168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计算机系统漫游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638928" y="3889456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信息的表示和处理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638928" y="4390600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程序的机器级表示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638928" y="4935433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存储器层次结构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内容占位符 4"/>
          <p:cNvSpPr txBox="1">
            <a:spLocks/>
          </p:cNvSpPr>
          <p:nvPr/>
        </p:nvSpPr>
        <p:spPr>
          <a:xfrm>
            <a:off x="612536" y="1299633"/>
            <a:ext cx="10972800" cy="6903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总学时：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72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638928" y="1774362"/>
            <a:ext cx="3194518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讲授学时：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54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5319372" y="1724526"/>
            <a:ext cx="4035644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实验学时：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18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内容占位符 1"/>
          <p:cNvSpPr txBox="1">
            <a:spLocks/>
          </p:cNvSpPr>
          <p:nvPr/>
        </p:nvSpPr>
        <p:spPr>
          <a:xfrm>
            <a:off x="6348990" y="3408607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链接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内容占位符 1"/>
          <p:cNvSpPr txBox="1">
            <a:spLocks/>
          </p:cNvSpPr>
          <p:nvPr/>
        </p:nvSpPr>
        <p:spPr>
          <a:xfrm>
            <a:off x="6346054" y="3915357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（第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异常控制流）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6341698" y="4466170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（第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虚拟存储器）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6338762" y="4972920"/>
            <a:ext cx="4949039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（第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章： 系统级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I/O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  <p:bldP spid="10" grpId="0"/>
      <p:bldP spid="12" grpId="0"/>
      <p:bldP spid="19" grpId="0"/>
      <p:bldP spid="20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454953"/>
            <a:ext cx="10972800" cy="1015685"/>
          </a:xfrm>
        </p:spPr>
        <p:txBody>
          <a:bodyPr>
            <a:norm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次实验，从第</a:t>
            </a:r>
            <a:r>
              <a:rPr lang="en-US" altLang="zh-CN" dirty="0"/>
              <a:t>5-15</a:t>
            </a:r>
            <a:r>
              <a:rPr lang="zh-CN" altLang="en-US" dirty="0"/>
              <a:t>周，逢</a:t>
            </a:r>
            <a:r>
              <a:rPr lang="zh-CN" altLang="en-US" dirty="0">
                <a:solidFill>
                  <a:srgbClr val="FF0000"/>
                </a:solidFill>
              </a:rPr>
              <a:t>单周周四</a:t>
            </a:r>
            <a:r>
              <a:rPr lang="en-US" altLang="zh-CN" dirty="0">
                <a:solidFill>
                  <a:srgbClr val="FF0000"/>
                </a:solidFill>
              </a:rPr>
              <a:t>3-4</a:t>
            </a:r>
            <a:r>
              <a:rPr lang="zh-CN" altLang="en-US" dirty="0">
                <a:solidFill>
                  <a:srgbClr val="FF0000"/>
                </a:solidFill>
              </a:rPr>
              <a:t>节</a:t>
            </a:r>
            <a:endParaRPr lang="en-US" altLang="zh-CN" dirty="0">
              <a:solidFill>
                <a:srgbClr val="FF0000"/>
              </a:solidFill>
            </a:endParaRPr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CN" altLang="en-US" sz="2700" dirty="0"/>
              <a:t>南校区基础实验一期计算机楼</a:t>
            </a:r>
            <a:r>
              <a:rPr lang="en-US" altLang="zh-CN" sz="2700" dirty="0"/>
              <a:t>– </a:t>
            </a:r>
            <a:r>
              <a:rPr lang="en-US" altLang="zh-CN" sz="2700" dirty="0">
                <a:solidFill>
                  <a:srgbClr val="FF0000"/>
                </a:solidFill>
              </a:rPr>
              <a:t>241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实验安排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57526"/>
              </p:ext>
            </p:extLst>
          </p:nvPr>
        </p:nvGraphicFramePr>
        <p:xfrm>
          <a:off x="1240692" y="2794636"/>
          <a:ext cx="8127999" cy="2788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周次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实验内容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实验环境配置与使用</a:t>
                      </a: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15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数据表示实验</a:t>
                      </a: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29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逆向工程实验</a:t>
                      </a:r>
                      <a:r>
                        <a:rPr kumimoji="0"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zh-CN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281221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13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缓冲区溢出攻击实验</a:t>
                      </a: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27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Aft>
                          <a:spcPts val="0"/>
                        </a:spcAft>
                      </a:pPr>
                      <a:endParaRPr kumimoji="0"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6</a:t>
                      </a:r>
                      <a:r>
                        <a:rPr lang="zh-CN" altLang="en-US" sz="2000" dirty="0"/>
                        <a:t>月</a:t>
                      </a:r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Cache</a:t>
                      </a:r>
                      <a:r>
                        <a:rPr kumimoji="0" lang="zh-CN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实验</a:t>
                      </a:r>
                    </a:p>
                  </a:txBody>
                  <a:tcPr marL="65692" marR="6569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918170"/>
            <a:ext cx="10972800" cy="637617"/>
          </a:xfrm>
        </p:spPr>
        <p:txBody>
          <a:bodyPr/>
          <a:lstStyle/>
          <a:p>
            <a:r>
              <a:rPr lang="zh-CN" altLang="en-US" dirty="0"/>
              <a:t>主讲教师： 王毅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26441"/>
            <a:ext cx="10972800" cy="1143000"/>
          </a:xfrm>
        </p:spPr>
        <p:txBody>
          <a:bodyPr/>
          <a:lstStyle/>
          <a:p>
            <a:r>
              <a:rPr lang="zh-CN" altLang="en-US" dirty="0"/>
              <a:t>任课教师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12536" y="3563462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联系方式：</a:t>
            </a:r>
          </a:p>
        </p:txBody>
      </p:sp>
      <p:sp>
        <p:nvSpPr>
          <p:cNvPr id="15" name="内容占位符 1"/>
          <p:cNvSpPr txBox="1">
            <a:spLocks/>
          </p:cNvSpPr>
          <p:nvPr/>
        </p:nvSpPr>
        <p:spPr>
          <a:xfrm>
            <a:off x="635992" y="4144161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办公室地址： 理工楼</a:t>
            </a:r>
            <a:r>
              <a:rPr lang="en-US" altLang="zh-CN" dirty="0"/>
              <a:t>L6-506</a:t>
            </a:r>
            <a:endParaRPr lang="zh-CN" altLang="en-US" dirty="0"/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638928" y="4600260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办公室电话： </a:t>
            </a:r>
            <a:r>
              <a:rPr lang="en-US" altLang="zh-CN" dirty="0"/>
              <a:t>8657 5734</a:t>
            </a:r>
            <a:endParaRPr lang="zh-CN" altLang="en-US" dirty="0"/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612536" y="1457403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 加入深圳大学， </a:t>
            </a:r>
            <a:endParaRPr lang="en-US" altLang="zh-CN" dirty="0"/>
          </a:p>
          <a:p>
            <a:pPr marL="109728" indent="0">
              <a:buNone/>
            </a:pPr>
            <a:endParaRPr lang="zh-CN" altLang="en-US" dirty="0"/>
          </a:p>
        </p:txBody>
      </p:sp>
      <p:sp>
        <p:nvSpPr>
          <p:cNvPr id="18" name="内容占位符 1"/>
          <p:cNvSpPr txBox="1">
            <a:spLocks/>
          </p:cNvSpPr>
          <p:nvPr/>
        </p:nvSpPr>
        <p:spPr>
          <a:xfrm>
            <a:off x="640475" y="5079175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电邮： </a:t>
            </a:r>
            <a:r>
              <a:rPr lang="en-US" altLang="zh-CN" dirty="0"/>
              <a:t>yiwang@szu.edu.cn</a:t>
            </a:r>
            <a:endParaRPr lang="zh-CN" altLang="en-US" dirty="0"/>
          </a:p>
        </p:txBody>
      </p:sp>
      <p:sp>
        <p:nvSpPr>
          <p:cNvPr id="19" name="内容占位符 1"/>
          <p:cNvSpPr txBox="1">
            <a:spLocks/>
          </p:cNvSpPr>
          <p:nvPr/>
        </p:nvSpPr>
        <p:spPr>
          <a:xfrm>
            <a:off x="643411" y="5548337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手提电话： </a:t>
            </a:r>
            <a:r>
              <a:rPr lang="en-US" altLang="zh-CN" dirty="0"/>
              <a:t>188 2094 3658</a:t>
            </a:r>
            <a:endParaRPr lang="zh-CN" altLang="en-US" dirty="0"/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615472" y="1867556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zh-CN" altLang="en-US" dirty="0"/>
              <a:t>   教授， 高性能计算研究所 常务副所长</a:t>
            </a:r>
          </a:p>
        </p:txBody>
      </p:sp>
      <p:sp>
        <p:nvSpPr>
          <p:cNvPr id="12" name="内容占位符 1"/>
          <p:cNvSpPr txBox="1">
            <a:spLocks/>
          </p:cNvSpPr>
          <p:nvPr/>
        </p:nvSpPr>
        <p:spPr>
          <a:xfrm>
            <a:off x="672716" y="5938889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微信号：     </a:t>
            </a:r>
            <a:r>
              <a:rPr lang="en-US" altLang="zh-CN" dirty="0" err="1">
                <a:solidFill>
                  <a:schemeClr val="accent2"/>
                </a:solidFill>
              </a:rPr>
              <a:t>yiwangszu</a:t>
            </a:r>
            <a:r>
              <a:rPr lang="en-US" altLang="zh-CN" dirty="0"/>
              <a:t>  </a:t>
            </a:r>
            <a:r>
              <a:rPr lang="zh-CN" altLang="en-US" dirty="0"/>
              <a:t>或右侧二维码</a:t>
            </a: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608180" y="2399404"/>
            <a:ext cx="10972800" cy="6376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主页：</a:t>
            </a:r>
          </a:p>
        </p:txBody>
      </p:sp>
      <p:sp>
        <p:nvSpPr>
          <p:cNvPr id="6" name="矩形 5"/>
          <p:cNvSpPr/>
          <p:nvPr/>
        </p:nvSpPr>
        <p:spPr>
          <a:xfrm>
            <a:off x="1051970" y="2815439"/>
            <a:ext cx="63610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http://nhpcc.szu.edu.cn/wangyi/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http://www.escience.cn/people/yiwangszu/index.html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58AE5-FDE6-4A25-A163-6DE52A65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54" y="281801"/>
            <a:ext cx="4140080" cy="59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8" grpId="0"/>
      <p:bldP spid="19" grpId="0"/>
      <p:bldP spid="12" grpId="0"/>
      <p:bldP spid="1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481330"/>
            <a:ext cx="10972800" cy="716748"/>
          </a:xfrm>
        </p:spPr>
        <p:txBody>
          <a:bodyPr/>
          <a:lstStyle/>
          <a:p>
            <a:r>
              <a:rPr lang="zh-CN" altLang="en-US" dirty="0"/>
              <a:t>闭卷考试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考核方式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21328" y="2205210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考试成绩组成：</a:t>
            </a: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635992" y="2861634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总成绩 </a:t>
            </a:r>
            <a:r>
              <a:rPr lang="en-US" altLang="zh-CN" dirty="0"/>
              <a:t>= </a:t>
            </a:r>
            <a:r>
              <a:rPr lang="zh-CN" altLang="en-US" dirty="0"/>
              <a:t>平时成绩*</a:t>
            </a:r>
            <a:r>
              <a:rPr lang="en-US" altLang="zh-CN" dirty="0"/>
              <a:t>40% + </a:t>
            </a:r>
            <a:r>
              <a:rPr lang="zh-CN" altLang="en-US" dirty="0"/>
              <a:t>期末成绩*</a:t>
            </a:r>
            <a:r>
              <a:rPr lang="en-US" altLang="zh-CN" dirty="0"/>
              <a:t>60%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638928" y="3356922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平时成绩包括：平时作业、实验报告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624264" y="3992922"/>
            <a:ext cx="10972800" cy="7167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dirty="0"/>
              <a:t>出勤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650656" y="4566648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珍惜受教育的机会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644788" y="5026774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掌握知识和技能比取得分数更重要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647724" y="5478102"/>
            <a:ext cx="10972800" cy="497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/>
              <a:t>最快捷地掌握知识的途径仍然是上课听讲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3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6" grpId="0"/>
      <p:bldP spid="7" grpId="0"/>
      <p:bldP spid="14" grpId="0"/>
      <p:bldP spid="8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3114</TotalTime>
  <Words>1176</Words>
  <Application>Microsoft Office PowerPoint</Application>
  <PresentationFormat>宽屏</PresentationFormat>
  <Paragraphs>212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黑体</vt:lpstr>
      <vt:lpstr>Arial</vt:lpstr>
      <vt:lpstr>Lucida Sans Unicode</vt:lpstr>
      <vt:lpstr>Times New Roman</vt:lpstr>
      <vt:lpstr>Verdana</vt:lpstr>
      <vt:lpstr>Wingdings 2</vt:lpstr>
      <vt:lpstr>Wingdings 3</vt:lpstr>
      <vt:lpstr>聚合</vt:lpstr>
      <vt:lpstr>计算机系统（二）</vt:lpstr>
      <vt:lpstr>计算机系统（二）</vt:lpstr>
      <vt:lpstr>课程介绍 </vt:lpstr>
      <vt:lpstr>教材</vt:lpstr>
      <vt:lpstr>上课时间</vt:lpstr>
      <vt:lpstr>课程进度安排</vt:lpstr>
      <vt:lpstr>实验安排</vt:lpstr>
      <vt:lpstr>任课教师</vt:lpstr>
      <vt:lpstr>考核方式</vt:lpstr>
      <vt:lpstr>答疑</vt:lpstr>
      <vt:lpstr>课程优化</vt:lpstr>
      <vt:lpstr>任课教师简介</vt:lpstr>
      <vt:lpstr>任课教师简介</vt:lpstr>
      <vt:lpstr>任课教师简介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最近一些工作</vt:lpstr>
      <vt:lpstr>从通用到专用</vt:lpstr>
      <vt:lpstr>系统结构</vt:lpstr>
      <vt:lpstr>大数据一体机的设计内容</vt:lpstr>
      <vt:lpstr>行业技术支撑</vt:lpstr>
      <vt:lpstr>谢 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Big Data</dc:title>
  <dc:creator>admin</dc:creator>
  <cp:lastModifiedBy>YW</cp:lastModifiedBy>
  <cp:revision>165</cp:revision>
  <dcterms:created xsi:type="dcterms:W3CDTF">2014-08-03T09:08:12Z</dcterms:created>
  <dcterms:modified xsi:type="dcterms:W3CDTF">2021-03-08T16:05:59Z</dcterms:modified>
</cp:coreProperties>
</file>